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2" r:id="rId3"/>
    <p:sldId id="277" r:id="rId4"/>
    <p:sldId id="279" r:id="rId5"/>
    <p:sldId id="269" r:id="rId6"/>
    <p:sldId id="275" r:id="rId7"/>
    <p:sldId id="280" r:id="rId8"/>
    <p:sldId id="313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4" r:id="rId17"/>
    <p:sldId id="257" r:id="rId18"/>
    <p:sldId id="314" r:id="rId19"/>
    <p:sldId id="288" r:id="rId20"/>
    <p:sldId id="290" r:id="rId21"/>
    <p:sldId id="291" r:id="rId22"/>
    <p:sldId id="292" r:id="rId23"/>
    <p:sldId id="270" r:id="rId24"/>
    <p:sldId id="289" r:id="rId25"/>
    <p:sldId id="293" r:id="rId26"/>
    <p:sldId id="307" r:id="rId27"/>
    <p:sldId id="308" r:id="rId28"/>
    <p:sldId id="294" r:id="rId29"/>
    <p:sldId id="261" r:id="rId30"/>
    <p:sldId id="295" r:id="rId31"/>
    <p:sldId id="296" r:id="rId32"/>
    <p:sldId id="309" r:id="rId33"/>
    <p:sldId id="297" r:id="rId34"/>
    <p:sldId id="262" r:id="rId35"/>
    <p:sldId id="298" r:id="rId36"/>
    <p:sldId id="302" r:id="rId37"/>
    <p:sldId id="303" r:id="rId38"/>
    <p:sldId id="259" r:id="rId39"/>
    <p:sldId id="299" r:id="rId40"/>
    <p:sldId id="304" r:id="rId41"/>
    <p:sldId id="305" r:id="rId42"/>
    <p:sldId id="306" r:id="rId43"/>
    <p:sldId id="260" r:id="rId44"/>
    <p:sldId id="315" r:id="rId45"/>
    <p:sldId id="300" r:id="rId46"/>
    <p:sldId id="311" r:id="rId47"/>
    <p:sldId id="316" r:id="rId48"/>
    <p:sldId id="318" r:id="rId49"/>
    <p:sldId id="317" r:id="rId50"/>
    <p:sldId id="319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660"/>
  </p:normalViewPr>
  <p:slideViewPr>
    <p:cSldViewPr>
      <p:cViewPr varScale="1">
        <p:scale>
          <a:sx n="59" d="100"/>
          <a:sy n="59" d="100"/>
        </p:scale>
        <p:origin x="9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1386312-EEB4-41CD-A591-2FAF3AC7DF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D39194A-DD7C-4566-83BA-B5547FFBC3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4D09C2C7-16B1-45D0-8B98-78F397F0FA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F46801A6-1751-477B-AB7C-FB2D928E898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6192E8-DADE-4B28-9F48-488DB90D21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E689A7B-0211-4338-8602-6310A3E168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75DBC0B-CDCC-4B5C-AD10-A9A7E6399B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8DFD96-E6C7-93C6-7A0C-623213EDAB0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2B2CBA20-48DB-4AAD-AEE8-94DD872896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1DE0C8E9-4DE4-4B63-A125-14A0C48854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8B5DF4D7-B98C-4E6F-B9D8-2F93769EE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470EBC-BF1A-4F68-AA8F-1B5E28A417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654C-C2B1-43E8-80A1-E1300FA77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89CC0-8E80-4D18-8A19-796CA3FAD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699643-107F-33F8-934F-CA15C8C07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4C456A-B79A-A3DD-DFDE-16D976B9C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32442-25C2-18D5-9C02-0E6E16C29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9A02B-9837-460A-9FF4-F22BD252A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93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18B9-CECB-4431-BC77-3A204A65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80AC3-24E8-4D9C-B71E-4E3DD7334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C177B7-EF62-FD67-A6B8-C656CECE6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C1FBCF-C448-CB76-C973-58A49A1E6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33918C-1589-5592-6554-9298B55E6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F22C-252F-4406-A86F-245DE8E9C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26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22323-BA4B-476F-BDCD-8C6B2A25E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93BF9-B603-4F90-92AC-F13EB224D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7BCC69-F261-7EB4-0521-A5AA18441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C84BFF-6EFD-64E0-CCB7-3F735692F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92A55-7C93-0957-9F20-BAEB75105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A9215-97BB-40F6-AD8E-C569E69B8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14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B519-B3ED-4251-B50D-94B08A6B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4646-A02A-4666-A14A-8BE61E099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F39825-AF17-CF11-C95C-7D79156B2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D2B27D-53B0-48A9-AF95-311D98FE13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F28E3-47FA-CDD0-C500-55CFD0967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12DB0-6ED0-4547-8A9C-5AE43B5E7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71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F4B8-B5F8-49B3-9B03-70EB0712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C6134-34C2-4B1A-8916-5572E9DC6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E678A9-F373-5EE2-C14B-D1E966A2C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3A5549-1E53-679E-B127-28342160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8892D4-4F21-C87A-AF6D-CCA3D3591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8C52E-B309-49D1-8B0C-37614B03E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6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1291-7199-452F-8B1C-CE6B6810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29D08-98A2-4E3F-AC9E-EDB39B6A0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7132B-F0EF-4654-A846-DA454DDEF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69EF9-FCCC-94CB-605A-0DCEA54A5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A117D-5027-A507-8D54-43B1E5E42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5A88A-07FE-CDD0-131F-3B8FE3713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50813-A828-4720-B2C9-00E3E490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898A-E51F-4754-A4F8-7B3997CC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45FD3-0854-4217-A2FD-16B45A003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1928B-61EF-41A9-97CF-13C1F283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2226A-AE5B-4DFF-A192-32651B3EA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93767-39D6-476E-B10F-912E60A37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F3474D-A5D6-68E0-C61A-9F41CB2E8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2D6903-E8A4-2FC9-84B1-14CFBC6EF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8334AF-D839-9462-F7A9-B7ADA2F9C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EB525-B6EF-4422-857A-9C0358BE6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65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F8F3-C6C5-40DA-998C-AD565E32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A20758-0968-455B-EFDA-59249F464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A80517-0F9C-D6D4-153C-FDF9F5DB5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A453BC-A998-D8F8-9F5E-3A69FB0CB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EEA96-745A-4656-90A6-40DFFBAAE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75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EFC168-2F9C-3538-B3A2-ABA530361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95F181-079E-55D9-E400-4F181290C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04F22-79E0-CAEA-E423-76A1C5EB3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C7149-034A-49FC-BD70-C8ACB7F2C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D5E9-9D87-4DF8-82B0-2BC272C8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1D48E-2E24-49CF-8C03-6FA06761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5ACBB-5A2A-4CC2-A8EA-8AFEB83EB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34548-1040-1757-1723-DDB02B0BD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BF2E7-99F3-0952-2FA1-513BC39E0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9B330-04F2-DD72-CB5E-395B40A92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2242C-D945-45F0-B237-BB91E2379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6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EC57-FA9E-451A-8E10-35849D15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9DFFC-7DE3-4EBF-BC54-31D983EC3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08755-792C-4499-998C-C07142038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13AE4-0DDD-8B3A-F84B-9B2E96FB3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B1DDD-6E7B-CF0B-28C2-15E5C434B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883A4-C027-6B8F-6108-E317E17D0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1D4B7-C26E-4CFD-A10D-12B12ABC6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78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16E8EC-F370-8692-7A74-FE9690E1E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A9C0F3-60A4-F9BF-EE62-CEBEAA1C4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152AA5-F193-4DE4-B987-E82DD37F51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8EAEC5-F14C-423C-AE93-B75F7F6DC1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E12397-8530-4308-9D8F-2AD0098EF2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AA82C8B-9E67-40FB-BE82-8F862C81FF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17F66F-841A-09D1-242F-2EC5766540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066800"/>
            <a:ext cx="6858000" cy="2387600"/>
          </a:xfrm>
        </p:spPr>
        <p:txBody>
          <a:bodyPr/>
          <a:lstStyle/>
          <a:p>
            <a:pPr eaLnBrk="1" hangingPunct="1"/>
            <a:r>
              <a:rPr lang="en-US" altLang="en-US" sz="4400"/>
              <a:t>Regulation of blood pH, role of buffers, concept of acidosis and alkalosis</a:t>
            </a:r>
          </a:p>
        </p:txBody>
      </p:sp>
      <p:sp>
        <p:nvSpPr>
          <p:cNvPr id="4099" name="Subtitle 1">
            <a:extLst>
              <a:ext uri="{FF2B5EF4-FFF2-40B4-BE49-F238E27FC236}">
                <a16:creationId xmlns:a16="http://schemas.microsoft.com/office/drawing/2014/main" id="{30477B09-D0FB-ED9A-7A84-F67D0B13BF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48200"/>
            <a:ext cx="6858000" cy="1143000"/>
          </a:xfrm>
        </p:spPr>
        <p:txBody>
          <a:bodyPr/>
          <a:lstStyle/>
          <a:p>
            <a:pPr algn="r"/>
            <a:r>
              <a:rPr lang="en-IN" altLang="en-US"/>
              <a:t>Dr. Sajib Sarkar</a:t>
            </a:r>
          </a:p>
          <a:p>
            <a:pPr algn="r"/>
            <a:r>
              <a:rPr lang="en-IN" altLang="en-US"/>
              <a:t>Senior Resident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38B7560-AE2A-2F1B-5358-D2AD4F97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C085E2-30CD-4F63-96F5-C4D85C8A25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A83A3E36-7D9E-5FA3-5CE8-A64F2F7C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37DB6A-9779-4D39-9110-4DB4A733F3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CCB4734-14F8-8843-DB9A-D8D75058B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1a. Bicarbonate buffer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12CE8C5-3850-421C-AD72-43D7D73D2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Sodium Bicarbonate (NaHCO</a:t>
            </a:r>
            <a:r>
              <a:rPr lang="en-US" altLang="en-US" baseline="-25000" dirty="0"/>
              <a:t>3</a:t>
            </a:r>
            <a:r>
              <a:rPr lang="en-US" altLang="en-US" dirty="0"/>
              <a:t>) and carbonic acid (H</a:t>
            </a:r>
            <a:r>
              <a:rPr lang="en-US" altLang="en-US" baseline="-25000" dirty="0"/>
              <a:t>2</a:t>
            </a:r>
            <a:r>
              <a:rPr lang="en-US" altLang="en-US" dirty="0"/>
              <a:t>CO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Maintain a 20:1 ratio : HCO</a:t>
            </a:r>
            <a:r>
              <a:rPr lang="en-US" altLang="en-US" baseline="-25000" dirty="0"/>
              <a:t>3</a:t>
            </a:r>
            <a:r>
              <a:rPr lang="en-US" altLang="en-US" baseline="30000" dirty="0"/>
              <a:t>-  </a:t>
            </a:r>
            <a:r>
              <a:rPr lang="en-US" altLang="en-US" dirty="0"/>
              <a:t>: H</a:t>
            </a:r>
            <a:r>
              <a:rPr lang="en-US" altLang="en-US" baseline="-25000" dirty="0"/>
              <a:t>2</a:t>
            </a:r>
            <a:r>
              <a:rPr lang="en-US" altLang="en-US" dirty="0"/>
              <a:t>CO</a:t>
            </a:r>
            <a:r>
              <a:rPr lang="en-US" altLang="en-US" baseline="-25000" dirty="0"/>
              <a:t>3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/>
              <a:t>	H</a:t>
            </a:r>
            <a:r>
              <a:rPr lang="en-US" altLang="en-US" baseline="-25000" dirty="0"/>
              <a:t>2</a:t>
            </a:r>
            <a:r>
              <a:rPr lang="en-US" altLang="en-US" dirty="0"/>
              <a:t>CO</a:t>
            </a:r>
            <a:r>
              <a:rPr lang="en-US" altLang="en-US" baseline="-25000" dirty="0"/>
              <a:t>3     </a:t>
            </a:r>
            <a:r>
              <a:rPr lang="en-US" altLang="en-US" dirty="0">
                <a:cs typeface="Arial" panose="020B0604020202020204" pitchFamily="34" charset="0"/>
              </a:rPr>
              <a:t>↔	</a:t>
            </a:r>
            <a:r>
              <a:rPr lang="en-IN" dirty="0"/>
              <a:t>H</a:t>
            </a:r>
            <a:r>
              <a:rPr lang="en-IN" b="1" baseline="30000" dirty="0"/>
              <a:t>+   </a:t>
            </a:r>
            <a:r>
              <a:rPr lang="en-IN" dirty="0"/>
              <a:t>+   HCO</a:t>
            </a:r>
            <a:r>
              <a:rPr lang="en-IN" baseline="-25000" dirty="0"/>
              <a:t>3</a:t>
            </a:r>
            <a:r>
              <a:rPr lang="en-IN" b="1" baseline="30000" dirty="0"/>
              <a:t>-</a:t>
            </a:r>
            <a:r>
              <a:rPr lang="en-US" altLang="en-US" dirty="0">
                <a:cs typeface="Arial" panose="020B0604020202020204" pitchFamily="34" charset="0"/>
              </a:rPr>
              <a:t>  </a:t>
            </a:r>
            <a:endParaRPr lang="en-US" altLang="en-US" baseline="-25000" dirty="0"/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buFontTx/>
              <a:buNone/>
              <a:defRPr/>
            </a:pPr>
            <a:r>
              <a:rPr lang="en-US" altLang="en-US" dirty="0"/>
              <a:t>	HCl + NaHCO</a:t>
            </a:r>
            <a:r>
              <a:rPr lang="en-US" altLang="en-US" baseline="-25000" dirty="0"/>
              <a:t>3</a:t>
            </a:r>
            <a:r>
              <a:rPr lang="en-US" altLang="en-US" dirty="0"/>
              <a:t>  </a:t>
            </a:r>
            <a:r>
              <a:rPr lang="en-US" altLang="en-US" dirty="0">
                <a:cs typeface="Arial" panose="020B0604020202020204" pitchFamily="34" charset="0"/>
              </a:rPr>
              <a:t>↔ </a:t>
            </a: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CO</a:t>
            </a:r>
            <a:r>
              <a:rPr lang="en-US" altLang="en-US" baseline="-25000" dirty="0"/>
              <a:t>3 </a:t>
            </a:r>
            <a:r>
              <a:rPr lang="en-US" altLang="en-US" dirty="0"/>
              <a:t> + NaCl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/>
              <a:t>	NaOH + H</a:t>
            </a:r>
            <a:r>
              <a:rPr lang="en-US" altLang="en-US" baseline="-25000" dirty="0"/>
              <a:t>2</a:t>
            </a:r>
            <a:r>
              <a:rPr lang="en-US" altLang="en-US" dirty="0"/>
              <a:t>CO</a:t>
            </a:r>
            <a:r>
              <a:rPr lang="en-US" altLang="en-US" baseline="-25000" dirty="0"/>
              <a:t>3 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↔ </a:t>
            </a:r>
            <a:r>
              <a:rPr lang="en-US" altLang="en-US" dirty="0"/>
              <a:t>NaHCO</a:t>
            </a:r>
            <a:r>
              <a:rPr lang="en-US" altLang="en-US" baseline="-25000" dirty="0"/>
              <a:t>3</a:t>
            </a:r>
            <a:r>
              <a:rPr lang="en-US" altLang="en-US" dirty="0"/>
              <a:t>  +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DFC96E23-2B40-496D-3812-D165B13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2B0728-EAA7-4154-B79D-8604EA3DDD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52DF3D5-4273-EFB6-C29B-24FC1BBF6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1b. Phosphate buffer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1995EB2-6502-C9DB-FE3B-C7B52BD87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Major intracellular buffer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</a:t>
            </a:r>
            <a:r>
              <a:rPr lang="en-US" altLang="en-US" baseline="30000"/>
              <a:t>+</a:t>
            </a:r>
            <a:r>
              <a:rPr lang="en-US" altLang="en-US"/>
              <a:t> + HPO</a:t>
            </a:r>
            <a:r>
              <a:rPr lang="en-US" altLang="en-US" baseline="-25000"/>
              <a:t>4</a:t>
            </a:r>
            <a:r>
              <a:rPr lang="en-US" altLang="en-US" baseline="30000"/>
              <a:t>2-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↔</a:t>
            </a:r>
            <a:r>
              <a:rPr lang="en-US" altLang="en-US"/>
              <a:t>  H</a:t>
            </a:r>
            <a:r>
              <a:rPr lang="en-US" altLang="en-US" baseline="-25000"/>
              <a:t>2</a:t>
            </a:r>
            <a:r>
              <a:rPr lang="en-US" altLang="en-US"/>
              <a:t>PO4</a:t>
            </a:r>
            <a:r>
              <a:rPr lang="en-US" altLang="en-US" baseline="30000"/>
              <a:t>-</a:t>
            </a:r>
          </a:p>
          <a:p>
            <a:pPr eaLnBrk="1" hangingPunct="1"/>
            <a:endParaRPr lang="en-US" altLang="en-US" baseline="30000"/>
          </a:p>
          <a:p>
            <a:pPr eaLnBrk="1" hangingPunct="1"/>
            <a:r>
              <a:rPr lang="en-US" altLang="en-US"/>
              <a:t>OH</a:t>
            </a:r>
            <a:r>
              <a:rPr lang="en-US" altLang="en-US" baseline="30000"/>
              <a:t>-</a:t>
            </a:r>
            <a:r>
              <a:rPr lang="en-US" altLang="en-US"/>
              <a:t> + H</a:t>
            </a:r>
            <a:r>
              <a:rPr lang="en-US" altLang="en-US" baseline="-25000"/>
              <a:t>2</a:t>
            </a:r>
            <a:r>
              <a:rPr lang="en-US" altLang="en-US"/>
              <a:t>PO</a:t>
            </a:r>
            <a:r>
              <a:rPr lang="en-US" altLang="en-US" baseline="-25000"/>
              <a:t>4</a:t>
            </a:r>
            <a:r>
              <a:rPr lang="en-US" altLang="en-US" baseline="30000"/>
              <a:t>-</a:t>
            </a:r>
            <a:r>
              <a:rPr lang="en-US" altLang="en-US"/>
              <a:t>  </a:t>
            </a:r>
            <a:r>
              <a:rPr lang="en-US" altLang="en-US">
                <a:cs typeface="Arial" panose="020B0604020202020204" pitchFamily="34" charset="0"/>
              </a:rPr>
              <a:t>↔</a:t>
            </a:r>
            <a:r>
              <a:rPr lang="en-US" altLang="en-US"/>
              <a:t> H</a:t>
            </a:r>
            <a:r>
              <a:rPr lang="en-US" altLang="en-US" baseline="-25000"/>
              <a:t>2</a:t>
            </a:r>
            <a:r>
              <a:rPr lang="en-US" altLang="en-US"/>
              <a:t>O + H</a:t>
            </a:r>
            <a:r>
              <a:rPr lang="en-US" altLang="en-US" baseline="-25000"/>
              <a:t>2</a:t>
            </a:r>
            <a:r>
              <a:rPr lang="en-US" altLang="en-US"/>
              <a:t>PO</a:t>
            </a:r>
            <a:r>
              <a:rPr lang="en-US" altLang="en-US" baseline="-25000"/>
              <a:t>4</a:t>
            </a:r>
            <a:r>
              <a:rPr lang="en-US" altLang="en-US" baseline="30000"/>
              <a:t>2-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AE92D4DF-29CE-AF66-D8D5-B580C7D8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DCE36A-7D36-49A5-B112-7A253DC43E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04C71BD-5670-8E5D-42F2-DDE29C04B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1c. Protein Buffers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69C2E3-FDA2-512F-B0AD-61E4AA4F6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/>
              <a:t>Includes hemoglobin, work in blood and  ISF</a:t>
            </a:r>
          </a:p>
          <a:p>
            <a:pPr eaLnBrk="1" hangingPunct="1"/>
            <a:r>
              <a:rPr lang="en-US" altLang="en-US"/>
              <a:t>Carboxyl group gives up H</a:t>
            </a:r>
            <a:r>
              <a:rPr lang="en-US" altLang="en-US" baseline="30000"/>
              <a:t>+</a:t>
            </a:r>
            <a:r>
              <a:rPr lang="en-US" altLang="en-US"/>
              <a:t>  </a:t>
            </a:r>
          </a:p>
          <a:p>
            <a:pPr eaLnBrk="1" hangingPunct="1"/>
            <a:r>
              <a:rPr lang="en-US" altLang="en-US"/>
              <a:t>Amino Group accepts H</a:t>
            </a:r>
            <a:r>
              <a:rPr lang="en-US" altLang="en-US" baseline="30000"/>
              <a:t>+</a:t>
            </a:r>
          </a:p>
          <a:p>
            <a:pPr eaLnBrk="1" hangingPunct="1"/>
            <a:r>
              <a:rPr lang="en-US" altLang="en-US"/>
              <a:t>Side chains buffer H</a:t>
            </a:r>
            <a:r>
              <a:rPr lang="en-US" altLang="en-US" baseline="30000"/>
              <a:t>+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BB4B12FB-9F80-34FC-FC33-55CC1F86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4D9464-5491-45DB-9EE7-DB8973072A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AECC3F4-3AEC-5004-CCA3-9DC7865D3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Respiratory mechanisms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7F25976-A0E4-8AD2-62CC-D5052E2FD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Exhalation of carbon dioxide</a:t>
            </a:r>
          </a:p>
          <a:p>
            <a:pPr eaLnBrk="1" hangingPunct="1"/>
            <a:r>
              <a:rPr lang="en-US" altLang="en-US"/>
              <a:t>Powerful, but only works with </a:t>
            </a:r>
            <a:r>
              <a:rPr lang="en-US" altLang="en-US" b="1"/>
              <a:t>volatile acids</a:t>
            </a:r>
          </a:p>
          <a:p>
            <a:pPr eaLnBrk="1" hangingPunct="1"/>
            <a:r>
              <a:rPr lang="en-US" altLang="en-US"/>
              <a:t>Doesn’t affect </a:t>
            </a:r>
            <a:r>
              <a:rPr lang="en-US" altLang="en-US" b="1"/>
              <a:t>fixed acids</a:t>
            </a:r>
            <a:r>
              <a:rPr lang="en-US" altLang="en-US"/>
              <a:t> like lactic acid</a:t>
            </a:r>
          </a:p>
          <a:p>
            <a:pPr eaLnBrk="1" hangingPunct="1"/>
            <a:r>
              <a:rPr lang="en-US" altLang="en-US"/>
              <a:t>CO</a:t>
            </a:r>
            <a:r>
              <a:rPr lang="en-US" altLang="en-US" baseline="-25000"/>
              <a:t>2 </a:t>
            </a:r>
            <a:r>
              <a:rPr lang="en-US" altLang="en-US"/>
              <a:t> +  H</a:t>
            </a:r>
            <a:r>
              <a:rPr lang="en-US" altLang="en-US" baseline="-25000"/>
              <a:t>2</a:t>
            </a:r>
            <a:r>
              <a:rPr lang="en-US" altLang="en-US"/>
              <a:t>0  </a:t>
            </a:r>
            <a:r>
              <a:rPr lang="en-US" altLang="en-US">
                <a:cs typeface="Arial" panose="020B0604020202020204" pitchFamily="34" charset="0"/>
              </a:rPr>
              <a:t>↔</a:t>
            </a:r>
            <a:r>
              <a:rPr lang="en-US" altLang="en-US"/>
              <a:t> H</a:t>
            </a:r>
            <a:r>
              <a:rPr lang="en-US" altLang="en-US" baseline="-25000"/>
              <a:t>2</a:t>
            </a:r>
            <a:r>
              <a:rPr lang="en-US" altLang="en-US"/>
              <a:t>CO</a:t>
            </a:r>
            <a:r>
              <a:rPr lang="en-US" altLang="en-US" baseline="-25000"/>
              <a:t>3</a:t>
            </a:r>
            <a:r>
              <a:rPr lang="en-US" altLang="en-US"/>
              <a:t>  </a:t>
            </a:r>
            <a:r>
              <a:rPr lang="en-US" altLang="en-US">
                <a:cs typeface="Arial" panose="020B0604020202020204" pitchFamily="34" charset="0"/>
              </a:rPr>
              <a:t>↔</a:t>
            </a:r>
            <a:r>
              <a:rPr lang="en-US" altLang="en-US"/>
              <a:t>    H</a:t>
            </a:r>
            <a:r>
              <a:rPr lang="en-US" altLang="en-US" baseline="30000"/>
              <a:t>+</a:t>
            </a:r>
            <a:r>
              <a:rPr lang="en-US" altLang="en-US"/>
              <a:t>  + 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</a:p>
          <a:p>
            <a:pPr eaLnBrk="1" hangingPunct="1"/>
            <a:r>
              <a:rPr lang="en-US" altLang="en-US"/>
              <a:t>Body pH can be adjusted by changing rate and depth of breathing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8A1E6D3-EC4F-A986-A7C8-2264935C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839DF-6A2F-4325-AAD3-D43A2285DC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A1608F0-70C2-BB99-BD52-F1B9F7215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3. Role of Kidney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AD70DDA-D5AC-4B1E-8DB6-0678DA5CD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Conserves bicarb ions</a:t>
            </a:r>
          </a:p>
          <a:p>
            <a:pPr eaLnBrk="1" hangingPunct="1">
              <a:defRPr/>
            </a:pPr>
            <a:r>
              <a:rPr lang="en-US" altLang="en-US" dirty="0"/>
              <a:t>Can eliminate large amounts of acid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Can also excrete base</a:t>
            </a:r>
          </a:p>
          <a:p>
            <a:pPr eaLnBrk="1" hangingPunct="1">
              <a:defRPr/>
            </a:pPr>
            <a:r>
              <a:rPr lang="en-US" altLang="en-US" dirty="0"/>
              <a:t>Most effective regulator of pH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2D2345D7-4D54-5A71-07BB-0B59938D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86464-BEB1-4C47-9603-D6359B7B98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F45733C-9473-AE4A-16FE-2AE2E8D15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Rates of correction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2FC6D4E-1F46-47B3-7E86-B585F3FFA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Buffers function almost instantaneously</a:t>
            </a:r>
          </a:p>
          <a:p>
            <a:pPr eaLnBrk="1" hangingPunct="1"/>
            <a:r>
              <a:rPr lang="en-US" altLang="en-US"/>
              <a:t>Respiratory mechanisms take minutes to hours</a:t>
            </a:r>
          </a:p>
          <a:p>
            <a:pPr eaLnBrk="1" hangingPunct="1"/>
            <a:r>
              <a:rPr lang="en-US" altLang="en-US"/>
              <a:t>Renal mechanisms may take several hours to days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049AD44C-8B31-1629-B80A-F1A2DA36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D3458-0868-4A73-B028-AEE6AB0957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19459" name="Picture 2" descr="defenses">
            <a:extLst>
              <a:ext uri="{FF2B5EF4-FFF2-40B4-BE49-F238E27FC236}">
                <a16:creationId xmlns:a16="http://schemas.microsoft.com/office/drawing/2014/main" id="{2515BC45-4328-7288-F805-A1DE4FF1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41313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210851BB-EF6E-BF3F-FEB6-CEC0610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0F589-481E-4FDB-8C48-B1C23F9A39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20483" name="Picture 2" descr="A02801-04-008">
            <a:extLst>
              <a:ext uri="{FF2B5EF4-FFF2-40B4-BE49-F238E27FC236}">
                <a16:creationId xmlns:a16="http://schemas.microsoft.com/office/drawing/2014/main" id="{EE1AE58B-FFD7-94C0-1C30-60474C0F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28600"/>
            <a:ext cx="64944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D339874D-E1BF-285E-1C20-8C78FE6F7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IN" altLang="en-US"/>
              <a:t>What should be the pH of Blood?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6308C0-2ADD-72D5-6C35-E256C7318D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95600"/>
            <a:ext cx="8229600" cy="1677988"/>
          </a:xfrm>
        </p:spPr>
      </p:pic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82587073-A011-12F8-A46D-511F2721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AC3AFA-D45C-40E5-9F3B-181ADF659A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07F9F-47D5-2138-FFC6-64C8497C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7812" r="3333" b="21120"/>
          <a:stretch>
            <a:fillRect/>
          </a:stretch>
        </p:blipFill>
        <p:spPr bwMode="auto">
          <a:xfrm>
            <a:off x="609600" y="4876800"/>
            <a:ext cx="80010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B7FE2-DFA0-37EE-427E-DEB6FDBC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71712"/>
          <a:stretch>
            <a:fillRect/>
          </a:stretch>
        </p:blipFill>
        <p:spPr bwMode="auto">
          <a:xfrm>
            <a:off x="1858963" y="1295400"/>
            <a:ext cx="576103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421309DD-6637-43AA-C7AC-94C9CB9C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E21F0-5953-4253-A13A-27BF433F80A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065A3D0-910F-E437-5E65-7DF530059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Acid-Base Imbalances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06E0C13-D70B-5F72-63E8-3BEAF05A4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pH&lt; 7.35 acidosis</a:t>
            </a:r>
          </a:p>
          <a:p>
            <a:pPr eaLnBrk="1" hangingPunct="1"/>
            <a:r>
              <a:rPr lang="en-US" altLang="en-US"/>
              <a:t>pH &gt; 7.45 alkalosis</a:t>
            </a:r>
          </a:p>
          <a:p>
            <a:pPr eaLnBrk="1" hangingPunct="1"/>
            <a:r>
              <a:rPr lang="en-US" altLang="en-US"/>
              <a:t>The body response to acid-base imbalance is called </a:t>
            </a:r>
            <a:r>
              <a:rPr lang="en-US" altLang="en-US" b="1"/>
              <a:t>compensation</a:t>
            </a:r>
          </a:p>
          <a:p>
            <a:pPr eaLnBrk="1" hangingPunct="1"/>
            <a:r>
              <a:rPr lang="en-US" altLang="en-US"/>
              <a:t>May be </a:t>
            </a:r>
            <a:r>
              <a:rPr lang="en-US" altLang="en-US" b="1"/>
              <a:t>complete</a:t>
            </a:r>
            <a:r>
              <a:rPr lang="en-US" altLang="en-US"/>
              <a:t> if brought back within normal limits</a:t>
            </a:r>
          </a:p>
          <a:p>
            <a:pPr eaLnBrk="1" hangingPunct="1"/>
            <a:r>
              <a:rPr lang="en-US" altLang="en-US" b="1"/>
              <a:t>Partial compensation</a:t>
            </a:r>
            <a:r>
              <a:rPr lang="en-US" altLang="en-US"/>
              <a:t> if range is still outside norms.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5A0C513-A2A9-E94B-9C89-A4E073A30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/>
              <a:t>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B925192-2991-495D-3C18-1A9636C64D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/>
              <a:t>What is pH?- Definition</a:t>
            </a:r>
          </a:p>
          <a:p>
            <a:r>
              <a:rPr lang="en-IN" altLang="en-US"/>
              <a:t>Why is it necessary to maintain blood pH in narrow range?- Function</a:t>
            </a:r>
          </a:p>
          <a:p>
            <a:r>
              <a:rPr lang="en-IN" altLang="en-US"/>
              <a:t>How is it regulated?- Physiology</a:t>
            </a:r>
          </a:p>
          <a:p>
            <a:r>
              <a:rPr lang="en-IN" altLang="en-US"/>
              <a:t>What happens if regulation fails?- Diseases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A597C96C-87EA-329D-DBD4-D028795F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5D5CE-C054-4BF6-A1F4-16442D962B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C1A6A5C-C4ED-484F-7279-0D9CF8AD2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Compensation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D3793CD-CD16-91A9-B4F6-98D4577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underlying problem is metabolic,  hyperventilation or hypoventilation can help : </a:t>
            </a:r>
            <a:r>
              <a:rPr lang="en-US" altLang="en-US" b="1"/>
              <a:t>respiratory compensation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problem is respiratory, renal mechanisms can bring about </a:t>
            </a:r>
            <a:r>
              <a:rPr lang="en-US" altLang="en-US" b="1"/>
              <a:t>metabolic compensation.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3B23C683-4207-BAC6-649D-AE320D4D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3DC139-CCA5-4B51-B5AA-D58F0FC3FF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151D5D3-4C47-E55C-4CBA-F8E272EC0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28738"/>
          </a:xfrm>
        </p:spPr>
        <p:txBody>
          <a:bodyPr/>
          <a:lstStyle/>
          <a:p>
            <a:pPr eaLnBrk="1" hangingPunct="1"/>
            <a:r>
              <a:rPr lang="en-US" altLang="en-US"/>
              <a:t>Acidosis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05AE96F-7CED-A291-98F4-831FDB81F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00138"/>
            <a:ext cx="8534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Principal effect of acidosis is depression of the CNS through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altLang="en-US"/>
              <a:t>  in synaptic transmission.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Generalized weakness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Deranged CNS function the greatest threat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Severe acidosis causes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/>
              <a:t>Disorientation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/>
              <a:t>Coma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/>
              <a:t>eath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51841C3E-1C4F-296E-CCF8-35FDB5F7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4874F6-E5E0-4370-AA55-3EBCA179E1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459A143-3152-3DD3-4B6E-D813BC832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Alkalosis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CBC7E50-298C-371C-D909-AD9C1044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Alkalosis causes over excitability of the central and peripheral nervous systems.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Numbness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Lightheadedness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It can cause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Nervousness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muscle spasms or tetany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Convulsions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Loss of consciousness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Death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D2BD8A50-087C-E57E-1D04-91582B51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8FC1EB-79AB-450A-AEC3-9963373506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26627" name="Picture 2" descr="pH flux chart">
            <a:extLst>
              <a:ext uri="{FF2B5EF4-FFF2-40B4-BE49-F238E27FC236}">
                <a16:creationId xmlns:a16="http://schemas.microsoft.com/office/drawing/2014/main" id="{07137206-E2C7-0B0B-9635-37CDF3D7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>
            <a:fillRect/>
          </a:stretch>
        </p:blipFill>
        <p:spPr bwMode="auto">
          <a:xfrm>
            <a:off x="609600" y="1376363"/>
            <a:ext cx="772160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95AD6820-697D-E609-3D93-4032D919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7812" r="3333" b="21120"/>
          <a:stretch>
            <a:fillRect/>
          </a:stretch>
        </p:blipFill>
        <p:spPr bwMode="auto">
          <a:xfrm>
            <a:off x="1219200" y="136525"/>
            <a:ext cx="722947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E6DC9546-B1A0-9F12-E1CA-13F848C1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B5F9D-4863-4EEA-BC02-887917765C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FE4F781-2C6B-3239-BC79-A56ED66F4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Respiratory Acidosis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77E828C-0DF1-6F7C-5BD7-5D22FC0A6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Carbonic acid excess </a:t>
            </a:r>
            <a:r>
              <a:rPr lang="en-US" altLang="en-US"/>
              <a:t>caused by blood levels of CO</a:t>
            </a:r>
            <a:r>
              <a:rPr lang="en-US" altLang="en-US" baseline="-25000"/>
              <a:t>2</a:t>
            </a:r>
            <a:r>
              <a:rPr lang="en-US" altLang="en-US"/>
              <a:t> above 45 mm Hg.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Hypercapnia</a:t>
            </a:r>
            <a:r>
              <a:rPr lang="en-US" altLang="en-US"/>
              <a:t> – high levels of CO</a:t>
            </a:r>
            <a:r>
              <a:rPr lang="en-US" altLang="en-US" baseline="-25000"/>
              <a:t>2 </a:t>
            </a:r>
            <a:r>
              <a:rPr lang="en-US" altLang="en-US"/>
              <a:t>in blood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Chronic conditions: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Depression of  respiratory center in brain that controls breathing rate – drugs or head trauma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Paralysis of respiratory or chest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Emphysema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2440021F-BAE1-2AE2-710A-997DE5F6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6F52E5-5A0E-419A-92AB-6F4EA12BC7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8159061-61E8-F162-1362-F1D4D26F5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Respiratory Acidosis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569B27A-69D0-F791-32B0-E2D121C02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Acute conditons:</a:t>
            </a:r>
          </a:p>
          <a:p>
            <a:pPr lvl="1" eaLnBrk="1" hangingPunct="1"/>
            <a:r>
              <a:rPr lang="en-US" altLang="en-US"/>
              <a:t>Adult Respiratory Distress Syndrome</a:t>
            </a:r>
          </a:p>
          <a:p>
            <a:pPr lvl="1" eaLnBrk="1" hangingPunct="1"/>
            <a:r>
              <a:rPr lang="en-US" altLang="en-US"/>
              <a:t>Pulmonary edema</a:t>
            </a:r>
          </a:p>
          <a:p>
            <a:pPr lvl="1" eaLnBrk="1" hangingPunct="1"/>
            <a:r>
              <a:rPr lang="en-US" altLang="en-US"/>
              <a:t>Pneumothorax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841A386F-86A2-643C-9591-4ED80708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388FA8-E9DD-4C8E-AB6B-194DAC6212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6E3084C-139A-B57F-9090-3040F66BA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Compensation for Respiratory Acidosis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5DADD8-6EF5-FE3C-C48A-C1DDA908E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eaLnBrk="1" hangingPunct="1"/>
            <a:r>
              <a:rPr lang="en-US" altLang="en-US"/>
              <a:t>Kidneys eliminate hydrogen ion and retain bicarbonate 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43B1F4B6-AEA7-D186-1114-D8EE18C2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28882-0AF7-4FB0-8C42-C3AD22A422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BCEC973-473F-6C64-A1C9-3C1EDF989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Signs and Symptoms of Respiratory Acidosis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82DAE7D-5702-2CA3-F05D-556873DD6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/>
              <a:t>Breathlessness</a:t>
            </a:r>
          </a:p>
          <a:p>
            <a:pPr eaLnBrk="1" hangingPunct="1"/>
            <a:r>
              <a:rPr lang="en-US" altLang="en-US"/>
              <a:t>Restlessness</a:t>
            </a:r>
          </a:p>
          <a:p>
            <a:pPr eaLnBrk="1" hangingPunct="1"/>
            <a:r>
              <a:rPr lang="en-US" altLang="en-US"/>
              <a:t>Lethargy and disorientation</a:t>
            </a:r>
          </a:p>
          <a:p>
            <a:pPr eaLnBrk="1" hangingPunct="1"/>
            <a:r>
              <a:rPr lang="en-US" altLang="en-US"/>
              <a:t>Tremors, convulsions, coma</a:t>
            </a:r>
          </a:p>
          <a:p>
            <a:pPr eaLnBrk="1" hangingPunct="1"/>
            <a:r>
              <a:rPr lang="en-US" altLang="en-US"/>
              <a:t>Respiratory rate rapid, then gradually depressed</a:t>
            </a:r>
          </a:p>
          <a:p>
            <a:pPr eaLnBrk="1" hangingPunct="1"/>
            <a:r>
              <a:rPr lang="en-US" altLang="en-US"/>
              <a:t>Skin warm and flushed due to vasodilation caused by excess CO</a:t>
            </a:r>
            <a:r>
              <a:rPr lang="en-US" altLang="en-US" baseline="-25000"/>
              <a:t>2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7158F739-9A5C-6DB9-E84F-207E1531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F6CEA3-936E-4EE5-BCEF-351C44BBEB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7C7BE7A-4BE6-71C8-A4C2-4C3810DDA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Treatment of Respiratory Acidosis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A09E1A0-3F9A-ABCA-4C51-F68FC7B39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Restore ventilation</a:t>
            </a:r>
          </a:p>
          <a:p>
            <a:pPr eaLnBrk="1" hangingPunct="1"/>
            <a:r>
              <a:rPr lang="en-US" altLang="en-US"/>
              <a:t>IV lactate solution</a:t>
            </a:r>
          </a:p>
          <a:p>
            <a:pPr eaLnBrk="1" hangingPunct="1"/>
            <a:r>
              <a:rPr lang="en-US" altLang="en-US"/>
              <a:t>Treat underlying dysfunction or disease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B71B80FE-DFAE-6F97-8EC4-10B93FB5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F73AC-0757-4D2C-B6CF-F990075D6D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pic>
        <p:nvPicPr>
          <p:cNvPr id="32771" name="Picture 2" descr="A02801-04-012">
            <a:extLst>
              <a:ext uri="{FF2B5EF4-FFF2-40B4-BE49-F238E27FC236}">
                <a16:creationId xmlns:a16="http://schemas.microsoft.com/office/drawing/2014/main" id="{120E4FE6-AC9E-F339-DFD7-19CFAD4E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1295400" y="0"/>
            <a:ext cx="5410200" cy="67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22FCB8F0-4DB6-BB0A-76C0-9FF80986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894388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49918-7A96-498C-A7BE-86780792EAD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A6B2422-807F-1F17-9D6C-3116E7F13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8A5983B-E7F9-55D8-1A8E-EE8B950AB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49363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/>
              <a:t>pH = - log [H</a:t>
            </a:r>
            <a:r>
              <a:rPr lang="en-US" altLang="en-US" baseline="30000"/>
              <a:t>+</a:t>
            </a:r>
            <a:r>
              <a:rPr lang="en-US" altLang="en-US"/>
              <a:t>]</a:t>
            </a:r>
          </a:p>
          <a:p>
            <a:pPr eaLnBrk="1" hangingPunct="1"/>
            <a:r>
              <a:rPr lang="en-US" altLang="en-US"/>
              <a:t>H</a:t>
            </a:r>
            <a:r>
              <a:rPr lang="en-US" altLang="en-US" baseline="30000"/>
              <a:t>+ </a:t>
            </a:r>
            <a:r>
              <a:rPr lang="en-US" altLang="en-US"/>
              <a:t> is really a proton</a:t>
            </a:r>
          </a:p>
          <a:p>
            <a:pPr eaLnBrk="1" hangingPunct="1"/>
            <a:r>
              <a:rPr lang="en-US" altLang="en-US"/>
              <a:t>Range is from 0 – 14</a:t>
            </a:r>
          </a:p>
          <a:p>
            <a:pPr eaLnBrk="1" hangingPunct="1"/>
            <a:r>
              <a:rPr lang="en-US" altLang="en-US"/>
              <a:t>Acids are H</a:t>
            </a:r>
            <a:r>
              <a:rPr lang="en-US" altLang="en-US" baseline="30000"/>
              <a:t>+ </a:t>
            </a:r>
            <a:r>
              <a:rPr lang="en-US" altLang="en-US"/>
              <a:t>donors.</a:t>
            </a:r>
          </a:p>
          <a:p>
            <a:pPr eaLnBrk="1" hangingPunct="1"/>
            <a:r>
              <a:rPr lang="en-US" altLang="en-US"/>
              <a:t>Bases are H</a:t>
            </a:r>
            <a:r>
              <a:rPr lang="en-US" altLang="en-US" baseline="30000"/>
              <a:t>+ </a:t>
            </a:r>
            <a:r>
              <a:rPr lang="en-US" altLang="en-US"/>
              <a:t>acceptors, or give up OH</a:t>
            </a:r>
            <a:r>
              <a:rPr lang="en-US" altLang="en-US" baseline="30000"/>
              <a:t>-</a:t>
            </a:r>
            <a:r>
              <a:rPr lang="en-US" altLang="en-US"/>
              <a:t> in solution.</a:t>
            </a:r>
          </a:p>
          <a:p>
            <a:pPr eaLnBrk="1" hangingPunct="1"/>
            <a:r>
              <a:rPr lang="en-US" altLang="en-US"/>
              <a:t>Strong &amp; weak.</a:t>
            </a:r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930C89C7-AA9F-62D8-78BB-53D9B80DD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14963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HCl			H</a:t>
            </a:r>
            <a:r>
              <a:rPr lang="en-IN" altLang="en-US" sz="2400" b="1" baseline="30000"/>
              <a:t>+   </a:t>
            </a:r>
            <a:r>
              <a:rPr lang="en-IN" altLang="en-US" sz="2400"/>
              <a:t>+    Cl</a:t>
            </a:r>
            <a:r>
              <a:rPr lang="en-IN" altLang="en-US" sz="2400" b="1" baseline="30000"/>
              <a:t>-</a:t>
            </a:r>
          </a:p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H</a:t>
            </a:r>
            <a:r>
              <a:rPr lang="en-IN" altLang="en-US" sz="2400" baseline="-25000"/>
              <a:t>2</a:t>
            </a:r>
            <a:r>
              <a:rPr lang="en-IN" altLang="en-US" sz="2400"/>
              <a:t>CO</a:t>
            </a:r>
            <a:r>
              <a:rPr lang="en-IN" altLang="en-US" sz="2400" baseline="-25000"/>
              <a:t>3</a:t>
            </a:r>
            <a:r>
              <a:rPr lang="en-IN" altLang="en-US" sz="2400"/>
              <a:t>			H</a:t>
            </a:r>
            <a:r>
              <a:rPr lang="en-IN" altLang="en-US" sz="2400" b="1" baseline="30000"/>
              <a:t>+   </a:t>
            </a:r>
            <a:r>
              <a:rPr lang="en-IN" altLang="en-US" sz="2400"/>
              <a:t>+   HCO</a:t>
            </a:r>
            <a:r>
              <a:rPr lang="en-IN" altLang="en-US" sz="2400" baseline="-25000"/>
              <a:t>3</a:t>
            </a:r>
            <a:r>
              <a:rPr lang="en-IN" altLang="en-US" sz="2400" b="1" baseline="30000"/>
              <a:t>-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85C3DA-EDF8-42B0-8A64-6C11F5DC2534}"/>
              </a:ext>
            </a:extLst>
          </p:cNvPr>
          <p:cNvCxnSpPr/>
          <p:nvPr/>
        </p:nvCxnSpPr>
        <p:spPr>
          <a:xfrm>
            <a:off x="5029200" y="5638800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1A749F-AEF2-423B-B354-CD1FD10A0F76}"/>
              </a:ext>
            </a:extLst>
          </p:cNvPr>
          <p:cNvCxnSpPr>
            <a:cxnSpLocks/>
          </p:cNvCxnSpPr>
          <p:nvPr/>
        </p:nvCxnSpPr>
        <p:spPr>
          <a:xfrm>
            <a:off x="5334000" y="6357938"/>
            <a:ext cx="1447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88556C-8FFE-4911-84F7-D43CF276ECB6}"/>
              </a:ext>
            </a:extLst>
          </p:cNvPr>
          <p:cNvCxnSpPr>
            <a:cxnSpLocks/>
          </p:cNvCxnSpPr>
          <p:nvPr/>
        </p:nvCxnSpPr>
        <p:spPr>
          <a:xfrm flipH="1">
            <a:off x="5334000" y="6553200"/>
            <a:ext cx="1447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CC77C83E-C9E2-6D3A-B8E5-79DE9266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E7615B-208B-45B5-8AF1-6995E64350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40CAE51-25AD-33E2-0F3A-09DA9B7B6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Respiratory Alkalosis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19BC639-BB0F-7E88-3389-097D41E9E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Carbonic acid deficit</a:t>
            </a:r>
          </a:p>
          <a:p>
            <a:pPr eaLnBrk="1" hangingPunct="1"/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n-US" altLang="en-US"/>
              <a:t> less than 35 mm Hg (hypocapnea)</a:t>
            </a:r>
          </a:p>
          <a:p>
            <a:pPr eaLnBrk="1" hangingPunct="1"/>
            <a:r>
              <a:rPr lang="en-US" altLang="en-US"/>
              <a:t>Most common  acid-base imbalance</a:t>
            </a:r>
          </a:p>
          <a:p>
            <a:pPr eaLnBrk="1" hangingPunct="1"/>
            <a:r>
              <a:rPr lang="en-US" altLang="en-US"/>
              <a:t>Primary cause is hyperventilation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AF79F96C-2CA7-EF52-F9BE-2CDAE8B9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A6C02-0FCC-4C1B-A6F6-80DA6BC1CA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4C6296B-F490-A5A6-7106-627B084DE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Respiratory Alkalosis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4D942E3-6CCF-6F21-EFDE-327556CD4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/>
              <a:t>Conditions that stimulate respiratory center:</a:t>
            </a:r>
          </a:p>
          <a:p>
            <a:pPr lvl="1" eaLnBrk="1" hangingPunct="1"/>
            <a:r>
              <a:rPr lang="en-US" altLang="en-US"/>
              <a:t>Oxygen deficiency at high altitudes</a:t>
            </a:r>
          </a:p>
          <a:p>
            <a:pPr lvl="1" eaLnBrk="1" hangingPunct="1"/>
            <a:r>
              <a:rPr lang="en-US" altLang="en-US"/>
              <a:t>Pulmonary disease and Congestive heart failure – caused by hypoxia </a:t>
            </a:r>
          </a:p>
          <a:p>
            <a:pPr lvl="1" eaLnBrk="1" hangingPunct="1"/>
            <a:r>
              <a:rPr lang="en-US" altLang="en-US"/>
              <a:t>Acute anxiety</a:t>
            </a:r>
          </a:p>
          <a:p>
            <a:pPr lvl="1" eaLnBrk="1" hangingPunct="1"/>
            <a:r>
              <a:rPr lang="en-US" altLang="en-US"/>
              <a:t>Fever, anemia</a:t>
            </a:r>
          </a:p>
          <a:p>
            <a:pPr lvl="1" eaLnBrk="1" hangingPunct="1"/>
            <a:r>
              <a:rPr lang="en-US" altLang="en-US"/>
              <a:t>Early salicylate  intoxication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1B2A4C31-A2D2-FC2C-71C1-8CE432B0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721458-414A-48F9-9AD5-8D1CECBAD1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A2C9F30-5F51-1CE5-1F50-EF56AC886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Compensation of Respiratory Alkalosis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78D6BB3-16D7-8A41-494D-23987D315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Kidneys conserve hydrogen ion</a:t>
            </a:r>
          </a:p>
          <a:p>
            <a:pPr eaLnBrk="1" hangingPunct="1"/>
            <a:r>
              <a:rPr lang="en-US" altLang="en-US"/>
              <a:t>Excrete bicarbonate 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9750C90C-AB80-8D83-967D-B697F322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B53775-68B6-4507-8C8D-ED61131F23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040492B-1FBD-73D4-323A-613210F46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Treatment of Respiratory Alkalosis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6B090E5-2BB4-C200-8EDD-A497FED10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 underlying cause</a:t>
            </a:r>
          </a:p>
          <a:p>
            <a:pPr eaLnBrk="1" hangingPunct="1"/>
            <a:r>
              <a:rPr lang="en-US" altLang="en-US"/>
              <a:t>Breathe into a paper bag</a:t>
            </a:r>
          </a:p>
          <a:p>
            <a:pPr eaLnBrk="1" hangingPunct="1"/>
            <a:r>
              <a:rPr lang="en-US" altLang="en-US"/>
              <a:t>IV Chloride containing solution – Cl</a:t>
            </a:r>
            <a:r>
              <a:rPr lang="en-US" altLang="en-US" baseline="30000"/>
              <a:t>- </a:t>
            </a:r>
            <a:r>
              <a:rPr lang="en-US" altLang="en-US"/>
              <a:t>ions replace lost bicarbonate ions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CFB0E7C7-8141-C00A-8663-266E1C9A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40EBE9-F82A-4495-8AB2-043441F4CB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pic>
        <p:nvPicPr>
          <p:cNvPr id="37891" name="Picture 2" descr="A02801-04-013">
            <a:extLst>
              <a:ext uri="{FF2B5EF4-FFF2-40B4-BE49-F238E27FC236}">
                <a16:creationId xmlns:a16="http://schemas.microsoft.com/office/drawing/2014/main" id="{5EC2DB96-3D9E-7049-0857-CA5714B0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2057400" y="0"/>
            <a:ext cx="52578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E9EC83F7-D53C-0884-8429-F793B622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CFC78-5D93-47FA-9E78-8F7945A01E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8679AB9-C599-3AC2-27DB-4FA0312FE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Metabolic Acidosis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F78C9F1-1760-49EC-E5EF-CF78E030C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 b="1"/>
              <a:t>Bicarbonate deficit  </a:t>
            </a:r>
            <a:r>
              <a:rPr lang="en-US" altLang="en-US"/>
              <a:t>- blood concentrations of bicarb drop below 22mEq/L</a:t>
            </a:r>
          </a:p>
          <a:p>
            <a:pPr eaLnBrk="1" hangingPunct="1"/>
            <a:r>
              <a:rPr lang="en-US" altLang="en-US"/>
              <a:t>Causes:</a:t>
            </a:r>
          </a:p>
          <a:p>
            <a:pPr lvl="1" eaLnBrk="1" hangingPunct="1"/>
            <a:r>
              <a:rPr lang="en-US" altLang="en-US" b="1"/>
              <a:t>Loss of bicarbonate through diarrhea or renal dysfunction</a:t>
            </a:r>
          </a:p>
          <a:p>
            <a:pPr lvl="1" eaLnBrk="1" hangingPunct="1"/>
            <a:r>
              <a:rPr lang="en-US" altLang="en-US" b="1"/>
              <a:t>Accumulation of acids (lactic acid or ketones)</a:t>
            </a:r>
          </a:p>
          <a:p>
            <a:pPr lvl="1" eaLnBrk="1" hangingPunct="1"/>
            <a:r>
              <a:rPr lang="en-US" altLang="en-US" b="1"/>
              <a:t>Failure of kidneys to excrete H+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D26D274B-2C64-69F5-5975-019F647E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1D3604-A1FC-40DC-9A1F-6C8723A770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970F0CC-30E6-4BCD-DCC2-B657FF451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Symptoms of Metabolic Acidosis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5624482-DEEA-D7A0-D153-544369634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Headache, lethargy</a:t>
            </a:r>
          </a:p>
          <a:p>
            <a:pPr eaLnBrk="1" hangingPunct="1"/>
            <a:r>
              <a:rPr lang="en-US" altLang="en-US"/>
              <a:t>Nausea, vomiting, diarrhea</a:t>
            </a:r>
          </a:p>
          <a:p>
            <a:pPr eaLnBrk="1" hangingPunct="1"/>
            <a:r>
              <a:rPr lang="en-US" altLang="en-US"/>
              <a:t>Coma</a:t>
            </a:r>
          </a:p>
          <a:p>
            <a:pPr eaLnBrk="1" hangingPunct="1"/>
            <a:r>
              <a:rPr lang="en-US" altLang="en-US"/>
              <a:t>Death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91E3D1E2-C4E2-1CE0-9567-38AB0E88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370383-5216-46D8-9208-882F091E91F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87AC0C0-C8EC-FB04-0881-E43839D34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Compensation for Metabolic Acidosis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BED3BBA-1F77-22B5-2871-21D81C234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Increased ventilation</a:t>
            </a:r>
          </a:p>
          <a:p>
            <a:pPr eaLnBrk="1" hangingPunct="1"/>
            <a:r>
              <a:rPr lang="en-US" altLang="en-US"/>
              <a:t>Renal excretion of hydrogen ions if possible</a:t>
            </a:r>
          </a:p>
          <a:p>
            <a:pPr eaLnBrk="1" hangingPunct="1"/>
            <a:r>
              <a:rPr lang="en-US" altLang="en-US"/>
              <a:t>K</a:t>
            </a:r>
            <a:r>
              <a:rPr lang="en-US" altLang="en-US" baseline="30000"/>
              <a:t>+</a:t>
            </a:r>
            <a:r>
              <a:rPr lang="en-US" altLang="en-US"/>
              <a:t> exchanges  with excess H</a:t>
            </a:r>
            <a:r>
              <a:rPr lang="en-US" altLang="en-US" baseline="30000"/>
              <a:t>+</a:t>
            </a:r>
            <a:r>
              <a:rPr lang="en-US" altLang="en-US"/>
              <a:t> in ECF</a:t>
            </a:r>
          </a:p>
          <a:p>
            <a:pPr eaLnBrk="1" hangingPunct="1"/>
            <a:r>
              <a:rPr lang="en-US" altLang="en-US"/>
              <a:t>( H</a:t>
            </a:r>
            <a:r>
              <a:rPr lang="en-US" altLang="en-US" baseline="30000"/>
              <a:t>+</a:t>
            </a:r>
            <a:r>
              <a:rPr lang="en-US" altLang="en-US"/>
              <a:t> into cells, K</a:t>
            </a:r>
            <a:r>
              <a:rPr lang="en-US" altLang="en-US" baseline="30000"/>
              <a:t>+</a:t>
            </a:r>
            <a:r>
              <a:rPr lang="en-US" altLang="en-US"/>
              <a:t> out of cells)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79219466-325B-FFF7-9016-2B368310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D722BC-DF48-46C1-8C97-E6D01B2ACC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pic>
        <p:nvPicPr>
          <p:cNvPr id="41987" name="Picture 2" descr="A02801-04-010">
            <a:extLst>
              <a:ext uri="{FF2B5EF4-FFF2-40B4-BE49-F238E27FC236}">
                <a16:creationId xmlns:a16="http://schemas.microsoft.com/office/drawing/2014/main" id="{8EEEA5DC-3BBC-B098-EFF4-76A3ABDA7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7"/>
          <a:stretch>
            <a:fillRect/>
          </a:stretch>
        </p:blipFill>
        <p:spPr bwMode="auto">
          <a:xfrm>
            <a:off x="990600" y="0"/>
            <a:ext cx="659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D8F4A1B5-7400-F185-F382-6BD9D0DD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ADCE8-19CF-4F05-806C-ECD6D62F90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55E8FA8-B3B8-8406-0D9B-A0D8199B1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Metabolic Alkalosis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0DED69D-630A-098D-4ADD-09D6B8E66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Bicarbonate excess</a:t>
            </a:r>
            <a:r>
              <a:rPr lang="en-US" altLang="en-US"/>
              <a:t> -   concentration in blood is greater than 26 mEq/L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Causes: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Excess vomiting = loss of stomach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Excessive use of alkaline drugs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Certain diuretics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Endocrine disorders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Heavy ingestion of antacids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Severe dehydration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EABC986B-A2E2-C68A-9E27-21832906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79A27F-C372-4612-AEDB-A19DBA692D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09BA895-76C1-D6B0-2683-EF7E88452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Body and pH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630E55B-0AE8-F3CB-4686-EB884A10B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Homeostasis of pH is tightly controlled</a:t>
            </a:r>
          </a:p>
          <a:p>
            <a:pPr eaLnBrk="1" hangingPunct="1"/>
            <a:r>
              <a:rPr lang="en-US" altLang="en-US"/>
              <a:t>Extracellular fluid = 7.4</a:t>
            </a:r>
          </a:p>
          <a:p>
            <a:pPr eaLnBrk="1" hangingPunct="1"/>
            <a:r>
              <a:rPr lang="en-US" altLang="en-US"/>
              <a:t>Blood = 7.35 – 7.45</a:t>
            </a:r>
          </a:p>
          <a:p>
            <a:pPr eaLnBrk="1" hangingPunct="1"/>
            <a:r>
              <a:rPr lang="en-US" altLang="en-US"/>
              <a:t>&lt; 6.8 or &gt; 8.0 death occurs</a:t>
            </a:r>
          </a:p>
          <a:p>
            <a:pPr eaLnBrk="1" hangingPunct="1"/>
            <a:r>
              <a:rPr lang="en-US" altLang="en-US"/>
              <a:t>Acidosis (acidemia) below 7.35</a:t>
            </a:r>
          </a:p>
          <a:p>
            <a:pPr eaLnBrk="1" hangingPunct="1"/>
            <a:r>
              <a:rPr lang="en-US" altLang="en-US"/>
              <a:t>Alkalosis (alkalemia) above 7.45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F7012330-9F64-B3D9-D654-511D4E9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215114-9607-4FAC-99E9-669CB70DDFF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33C4D8F-666C-69AC-43A9-80948C14F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Compensation for Metabolic Alkalosis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3C3E2AD-32F6-A981-5FEC-4D6D4CBB7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Alkalosis most commonly occurs with renal dysfunction, so can’t count on kidneys</a:t>
            </a:r>
          </a:p>
          <a:p>
            <a:pPr eaLnBrk="1" hangingPunct="1"/>
            <a:r>
              <a:rPr lang="en-US" altLang="en-US"/>
              <a:t>Respiratory compensation difficult – hypoventilation limited by hypoxia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DB13F5B7-7406-79B2-CD2F-9088AE50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1FFC81-E4D1-4B40-9C41-C7D8C59858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C28D4DD-5DE4-8586-F30A-4E25ED092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Symptoms of Metabolic Alkalosis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BEA501F-1770-2858-5FD4-B0B24B0B4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Respiration slow and shallow</a:t>
            </a:r>
          </a:p>
          <a:p>
            <a:pPr eaLnBrk="1" hangingPunct="1"/>
            <a:r>
              <a:rPr lang="en-US" altLang="en-US"/>
              <a:t>Hyperactive reflexes ; tetany</a:t>
            </a:r>
          </a:p>
          <a:p>
            <a:pPr eaLnBrk="1" hangingPunct="1"/>
            <a:r>
              <a:rPr lang="en-US" altLang="en-US"/>
              <a:t>Often related to depletion of electrolytes</a:t>
            </a:r>
          </a:p>
          <a:p>
            <a:pPr eaLnBrk="1" hangingPunct="1"/>
            <a:r>
              <a:rPr lang="en-US" altLang="en-US"/>
              <a:t>Atrial tachycardia</a:t>
            </a:r>
          </a:p>
          <a:p>
            <a:pPr eaLnBrk="1" hangingPunct="1"/>
            <a:r>
              <a:rPr lang="en-US" altLang="en-US"/>
              <a:t>Dysrhythmias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18877676-24F6-8576-7AAD-ABB0C3E8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2AF765-94DC-4100-9262-27171ECFD6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04B0A48-A767-8D09-2481-B14A2C95D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Treatment of Metabolic Alkalosis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DCA86B5-4A4B-94FA-DF4D-CFB7CBCF0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Electrolytes to replace those lost</a:t>
            </a:r>
          </a:p>
          <a:p>
            <a:pPr eaLnBrk="1" hangingPunct="1"/>
            <a:r>
              <a:rPr lang="en-US" altLang="en-US"/>
              <a:t>IV chloride containing solution</a:t>
            </a:r>
          </a:p>
          <a:p>
            <a:pPr eaLnBrk="1" hangingPunct="1"/>
            <a:r>
              <a:rPr lang="en-US" altLang="en-US"/>
              <a:t>Treat underlying disorder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00E57A73-37ED-F84D-2EB2-9D180CEF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FF0931-6469-4881-B0BB-B470B51461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7107" name="Picture 2" descr="A02801-04-011">
            <a:extLst>
              <a:ext uri="{FF2B5EF4-FFF2-40B4-BE49-F238E27FC236}">
                <a16:creationId xmlns:a16="http://schemas.microsoft.com/office/drawing/2014/main" id="{2ABE5106-D051-58DC-565F-160100A0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381000" y="0"/>
            <a:ext cx="70866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36DD3889-840F-CC23-239C-235984C4C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217488"/>
            <a:ext cx="9067800" cy="1143001"/>
          </a:xfrm>
        </p:spPr>
        <p:txBody>
          <a:bodyPr/>
          <a:lstStyle/>
          <a:p>
            <a:r>
              <a:rPr lang="en-US" altLang="en-US"/>
              <a:t>Diagnosis of Acid-Base Imbalances</a:t>
            </a:r>
            <a:endParaRPr lang="en-IN" altLang="en-US"/>
          </a:p>
        </p:txBody>
      </p:sp>
      <p:sp>
        <p:nvSpPr>
          <p:cNvPr id="48131" name="Content Placeholder 5">
            <a:extLst>
              <a:ext uri="{FF2B5EF4-FFF2-40B4-BE49-F238E27FC236}">
                <a16:creationId xmlns:a16="http://schemas.microsoft.com/office/drawing/2014/main" id="{B75B1F00-6123-4912-7203-A35223916D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08075"/>
            <a:ext cx="8229600" cy="4525963"/>
          </a:xfrm>
        </p:spPr>
        <p:txBody>
          <a:bodyPr/>
          <a:lstStyle/>
          <a:p>
            <a:r>
              <a:rPr lang="en-IN" altLang="en-US"/>
              <a:t>What is the primary disorder?</a:t>
            </a:r>
          </a:p>
          <a:p>
            <a:r>
              <a:rPr lang="en-IN" altLang="en-US"/>
              <a:t>Compensatory mechanism?</a:t>
            </a:r>
          </a:p>
          <a:p>
            <a:r>
              <a:rPr lang="en-IN" altLang="en-US"/>
              <a:t>Complete or incomplete?</a:t>
            </a:r>
          </a:p>
          <a:p>
            <a:r>
              <a:rPr lang="en-IN" altLang="en-US"/>
              <a:t>Investigation- ABG</a:t>
            </a:r>
          </a:p>
          <a:p>
            <a:r>
              <a:rPr lang="en-IN" altLang="en-US"/>
              <a:t>Essential parameters in an ABG-</a:t>
            </a:r>
          </a:p>
          <a:p>
            <a:pPr lvl="2"/>
            <a:r>
              <a:rPr lang="en-IN" altLang="en-US"/>
              <a:t>pH</a:t>
            </a:r>
          </a:p>
          <a:p>
            <a:pPr lvl="2"/>
            <a:r>
              <a:rPr lang="en-IN" altLang="en-US"/>
              <a:t>HCO</a:t>
            </a:r>
            <a:r>
              <a:rPr lang="en-IN" altLang="en-US" baseline="-25000"/>
              <a:t>3</a:t>
            </a:r>
            <a:r>
              <a:rPr lang="en-IN" altLang="en-US" baseline="30000"/>
              <a:t>-</a:t>
            </a:r>
          </a:p>
          <a:p>
            <a:pPr lvl="2"/>
            <a:r>
              <a:rPr lang="en-IN" altLang="en-US"/>
              <a:t>Pco</a:t>
            </a:r>
            <a:r>
              <a:rPr lang="en-IN" altLang="en-US" baseline="-25000"/>
              <a:t>2</a:t>
            </a:r>
          </a:p>
          <a:p>
            <a:pPr lvl="2"/>
            <a:r>
              <a:rPr lang="en-IN" altLang="en-US"/>
              <a:t>Po</a:t>
            </a:r>
            <a:r>
              <a:rPr lang="en-IN" altLang="en-US" baseline="-25000"/>
              <a:t>2</a:t>
            </a:r>
          </a:p>
          <a:p>
            <a:endParaRPr lang="en-IN" altLang="en-US"/>
          </a:p>
        </p:txBody>
      </p:sp>
      <p:sp>
        <p:nvSpPr>
          <p:cNvPr id="48132" name="Slide Number Placeholder 1">
            <a:extLst>
              <a:ext uri="{FF2B5EF4-FFF2-40B4-BE49-F238E27FC236}">
                <a16:creationId xmlns:a16="http://schemas.microsoft.com/office/drawing/2014/main" id="{A7272031-8C32-51D2-3187-EAB5BE06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5310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23D79-9087-4745-9F03-41F89B84E1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pic>
        <p:nvPicPr>
          <p:cNvPr id="48133" name="Picture 7">
            <a:extLst>
              <a:ext uri="{FF2B5EF4-FFF2-40B4-BE49-F238E27FC236}">
                <a16:creationId xmlns:a16="http://schemas.microsoft.com/office/drawing/2014/main" id="{7C9F2671-290A-F8A5-1522-362B03AE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3" b="33275"/>
          <a:stretch>
            <a:fillRect/>
          </a:stretch>
        </p:blipFill>
        <p:spPr bwMode="auto">
          <a:xfrm>
            <a:off x="1125538" y="4038600"/>
            <a:ext cx="53355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BAEBFC-4A3D-485C-9ECB-470AE5A02691}"/>
              </a:ext>
            </a:extLst>
          </p:cNvPr>
          <p:cNvSpPr/>
          <p:nvPr/>
        </p:nvSpPr>
        <p:spPr>
          <a:xfrm>
            <a:off x="5470525" y="4646613"/>
            <a:ext cx="990600" cy="220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DA4DD18F-9AF4-4DAD-9D83-840680C1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B462D-3089-4BC5-9687-433E5D390A2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B850EC5-36D7-0365-F3C3-492DF3847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Diagnosis of Acid-Base Imbalances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B10338E-6009-5AFA-F141-964749E43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Note whether the pH is low (acidosis) or high (alkalosis) or normal (normal/ compensated).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Identify individual changes in pCO</a:t>
            </a:r>
            <a:r>
              <a:rPr lang="en-US" altLang="en-US" baseline="-25000"/>
              <a:t>2</a:t>
            </a:r>
            <a:r>
              <a:rPr lang="en-US" altLang="en-US"/>
              <a:t> or 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Change correspond to the pH finding would be primary pathology.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Change in other one refers to compensation.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2264FA71-E3BF-F593-66B2-D7ADEA8C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85969E-8CA3-4091-B701-5A906491CA4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0C3D104-BA19-C6C7-0572-7814BB3B0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E8E563-E162-4298-C45C-5FF24C4FC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5025"/>
          </a:xfrm>
        </p:spPr>
        <p:txBody>
          <a:bodyPr/>
          <a:lstStyle/>
          <a:p>
            <a:pPr eaLnBrk="1" hangingPunct="1"/>
            <a:r>
              <a:rPr lang="en-US" altLang="en-US"/>
              <a:t>A patient is in intensive care because he suffered a severe myocardial infarction 3 days ago. The lab reports the following values from an arterial blood sample:</a:t>
            </a:r>
          </a:p>
          <a:p>
            <a:pPr lvl="1" eaLnBrk="1" hangingPunct="1"/>
            <a:r>
              <a:rPr lang="en-US" altLang="en-US"/>
              <a:t>pH 7.3				→	Acidosis</a:t>
            </a:r>
          </a:p>
          <a:p>
            <a:pPr lvl="1" eaLnBrk="1" hangingPunct="1"/>
            <a:r>
              <a:rPr lang="en-US" altLang="en-US"/>
              <a:t>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 = 20 mEq / L	→	Met Acidosis</a:t>
            </a:r>
          </a:p>
          <a:p>
            <a:pPr lvl="1" eaLnBrk="1" hangingPunct="1"/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n-US" altLang="en-US"/>
              <a:t> = 32 mm Hg 	→	Resp Alkalosis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13647-C142-4BA9-8792-5356CC8B8F23}"/>
              </a:ext>
            </a:extLst>
          </p:cNvPr>
          <p:cNvSpPr/>
          <p:nvPr/>
        </p:nvSpPr>
        <p:spPr>
          <a:xfrm>
            <a:off x="4876800" y="3721100"/>
            <a:ext cx="3276600" cy="153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F446E-97C4-4CED-9CFA-48221F10AB87}"/>
              </a:ext>
            </a:extLst>
          </p:cNvPr>
          <p:cNvSpPr/>
          <p:nvPr/>
        </p:nvSpPr>
        <p:spPr>
          <a:xfrm>
            <a:off x="4953000" y="4267200"/>
            <a:ext cx="3276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A151C-0018-4DF1-A846-47E8B3D44ABE}"/>
              </a:ext>
            </a:extLst>
          </p:cNvPr>
          <p:cNvSpPr/>
          <p:nvPr/>
        </p:nvSpPr>
        <p:spPr>
          <a:xfrm>
            <a:off x="4953000" y="4727575"/>
            <a:ext cx="4114800" cy="377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5DFC5-5FB8-5900-6ADA-3812E9190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5614988"/>
            <a:ext cx="81534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800"/>
              <a:t>Metabolic Acidosis with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800"/>
              <a:t>compensatory Respiratory Alkalosis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6BF847-8DDA-1B8C-5F64-6A82476CB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IN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F929CB-421B-4A9B-A48E-91E0A24A14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116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8370876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4589048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530405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698845365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554050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87925545"/>
                    </a:ext>
                  </a:extLst>
                </a:gridCol>
              </a:tblGrid>
              <a:tr h="685852">
                <a:tc>
                  <a:txBody>
                    <a:bodyPr/>
                    <a:lstStyle/>
                    <a:p>
                      <a:r>
                        <a:rPr lang="en-IN" sz="1800" dirty="0"/>
                        <a:t>ABG no.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pH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PCO</a:t>
                      </a:r>
                      <a:r>
                        <a:rPr lang="en-US" altLang="en-US" sz="1800" baseline="-25000" dirty="0"/>
                        <a:t>2</a:t>
                      </a:r>
                      <a:endParaRPr lang="en-IN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HCO</a:t>
                      </a:r>
                      <a:r>
                        <a:rPr lang="en-US" altLang="en-US" sz="1800" baseline="-25000" dirty="0"/>
                        <a:t>3</a:t>
                      </a:r>
                      <a:r>
                        <a:rPr lang="en-US" altLang="en-US" sz="1800" baseline="30000" dirty="0"/>
                        <a:t>-</a:t>
                      </a:r>
                      <a:endParaRPr lang="en-IN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Primary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Compensatory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714409"/>
                  </a:ext>
                </a:extLst>
              </a:tr>
              <a:tr h="1168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1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7.28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36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20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Met Acidosis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Nil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16956"/>
                  </a:ext>
                </a:extLst>
              </a:tr>
              <a:tr h="1168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2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7.3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32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20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Met Acidosis</a:t>
                      </a:r>
                    </a:p>
                    <a:p>
                      <a:endParaRPr lang="en-IN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dirty="0" err="1"/>
                        <a:t>Resp</a:t>
                      </a:r>
                      <a:r>
                        <a:rPr lang="en-IN" sz="1800" dirty="0"/>
                        <a:t> Alkalosis</a:t>
                      </a:r>
                    </a:p>
                    <a:p>
                      <a:pPr algn="l"/>
                      <a:r>
                        <a:rPr lang="en-IN" sz="1800" dirty="0"/>
                        <a:t>(Incomplete)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05064"/>
                  </a:ext>
                </a:extLst>
              </a:tr>
              <a:tr h="1188810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3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7.36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30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20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Met Acidosis</a:t>
                      </a:r>
                    </a:p>
                    <a:p>
                      <a:endParaRPr lang="en-IN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dirty="0" err="1"/>
                        <a:t>Resp</a:t>
                      </a:r>
                      <a:r>
                        <a:rPr lang="en-IN" sz="1800" dirty="0"/>
                        <a:t> Alkalosis</a:t>
                      </a:r>
                    </a:p>
                    <a:p>
                      <a:pPr algn="l"/>
                      <a:r>
                        <a:rPr lang="en-IN" sz="1800" dirty="0"/>
                        <a:t>(Complete)</a:t>
                      </a:r>
                    </a:p>
                    <a:p>
                      <a:pPr algn="l"/>
                      <a:endParaRPr lang="en-IN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778252"/>
                  </a:ext>
                </a:extLst>
              </a:tr>
            </a:tbl>
          </a:graphicData>
        </a:graphic>
      </p:graphicFrame>
      <p:sp>
        <p:nvSpPr>
          <p:cNvPr id="51240" name="Slide Number Placeholder 3">
            <a:extLst>
              <a:ext uri="{FF2B5EF4-FFF2-40B4-BE49-F238E27FC236}">
                <a16:creationId xmlns:a16="http://schemas.microsoft.com/office/drawing/2014/main" id="{D110E53F-F4FD-BFBF-92B5-E6E3CE8B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7D751B-0479-4BB0-857C-B63BF4EFA4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6F4A126C-46CC-2478-5F9F-D4B6CA507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Diagnose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6995FEEB-D2CC-B335-4FA4-12590F13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717C7-72F9-4305-8BE0-C03F9EDF12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2228" name="Content Placeholder 2">
            <a:extLst>
              <a:ext uri="{FF2B5EF4-FFF2-40B4-BE49-F238E27FC236}">
                <a16:creationId xmlns:a16="http://schemas.microsoft.com/office/drawing/2014/main" id="{C539488E-494C-2767-8FAA-346A931B7FEF}"/>
              </a:ext>
            </a:extLst>
          </p:cNvPr>
          <p:cNvSpPr txBox="1">
            <a:spLocks/>
          </p:cNvSpPr>
          <p:nvPr/>
        </p:nvSpPr>
        <p:spPr bwMode="auto">
          <a:xfrm>
            <a:off x="609600" y="1752600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/>
              <a:t>pH 	=7.5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 	= 31 mEq / L ( 22 - 26)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n-US" altLang="en-US"/>
              <a:t> 	= 49 mm Hg  (35 - 45)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1EAB1099-607D-BA94-54CF-C5E2343A2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Diagnose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FF0FFCE3-FBAA-1EB8-7EEC-79BB9FFAE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en-US" altLang="en-US"/>
              <a:t>pH 	=7.37</a:t>
            </a:r>
          </a:p>
          <a:p>
            <a:pPr marL="457200" lvl="1" indent="0" eaLnBrk="1" hangingPunct="1">
              <a:buFontTx/>
              <a:buNone/>
            </a:pPr>
            <a:endParaRPr lang="en-US" altLang="en-US"/>
          </a:p>
          <a:p>
            <a:pPr marL="457200" lvl="1" indent="0" eaLnBrk="1" hangingPunct="1">
              <a:buFontTx/>
              <a:buNone/>
            </a:pPr>
            <a:r>
              <a:rPr lang="en-US" altLang="en-US"/>
              <a:t>HCO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r>
              <a:rPr lang="en-US" altLang="en-US"/>
              <a:t> 	= 36 mEq / L ( 22 - 26)</a:t>
            </a:r>
          </a:p>
          <a:p>
            <a:pPr marL="457200" lvl="1" indent="0" eaLnBrk="1" hangingPunct="1">
              <a:buFontTx/>
              <a:buNone/>
            </a:pPr>
            <a:endParaRPr lang="en-US" altLang="en-US"/>
          </a:p>
          <a:p>
            <a:pPr marL="457200" lvl="1" indent="0" eaLnBrk="1" hangingPunct="1">
              <a:buFontTx/>
              <a:buNone/>
            </a:pPr>
            <a:r>
              <a:rPr lang="en-US" altLang="en-US"/>
              <a:t>PCO</a:t>
            </a:r>
            <a:r>
              <a:rPr lang="en-US" altLang="en-US" baseline="-25000"/>
              <a:t>2</a:t>
            </a:r>
            <a:r>
              <a:rPr lang="en-US" altLang="en-US"/>
              <a:t> 	= 62 mm Hg  (35 - 45)</a:t>
            </a:r>
          </a:p>
          <a:p>
            <a:pPr marL="457200" lvl="1" indent="0" eaLnBrk="1" hangingPunct="1">
              <a:buFontTx/>
              <a:buNone/>
            </a:pPr>
            <a:endParaRPr lang="en-US" altLang="en-US"/>
          </a:p>
          <a:p>
            <a:pPr marL="457200" lvl="1" indent="0" eaLnBrk="1" hangingPunct="1">
              <a:buFontTx/>
              <a:buNone/>
            </a:pPr>
            <a:r>
              <a:rPr lang="en-US" altLang="en-US"/>
              <a:t>PO</a:t>
            </a:r>
            <a:r>
              <a:rPr lang="en-US" altLang="en-US" baseline="-25000"/>
              <a:t>2 	</a:t>
            </a:r>
            <a:r>
              <a:rPr lang="en-US" altLang="en-US"/>
              <a:t>= 65 mm Hg (80-100)</a:t>
            </a:r>
            <a:endParaRPr lang="en-IN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605F178-B808-B160-B5E2-A4CBD62F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804D70-B1DE-4C7E-BC7C-AE9B4BB7F8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37E272F1-D523-4810-B3CE-97C41CC3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58D07C-21B6-4CC7-904E-B4FB8D5308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8195" name="Picture 2" descr="pH chart">
            <a:extLst>
              <a:ext uri="{FF2B5EF4-FFF2-40B4-BE49-F238E27FC236}">
                <a16:creationId xmlns:a16="http://schemas.microsoft.com/office/drawing/2014/main" id="{81F20360-1EA9-809A-1E11-362B957B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4746025B-0ED2-041E-94B0-32CB52F6C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IN" altLang="en-US"/>
              <a:t>THANK YOU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C23408AF-939A-2375-30A4-1F07D3619B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B53ABC1-FA8F-C85D-D5B1-708069E5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0B6DBE-88EA-4186-AB2A-6A1F8285A2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39611AEF-4B20-2BB4-C191-BE6F3119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02B9F-DC58-48F9-9543-CEF794492B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131FD8F7-C285-2225-9C11-986DCEFD7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4000"/>
              <a:t>Why is it necessary to maintain blood pH in narrow range</a:t>
            </a:r>
            <a:endParaRPr lang="en-US" altLang="en-US" sz="4000"/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F1B5162C-5BEC-3DEC-93AB-C07D39AC9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341813"/>
          </a:xfrm>
        </p:spPr>
        <p:txBody>
          <a:bodyPr/>
          <a:lstStyle/>
          <a:p>
            <a:pPr eaLnBrk="1" hangingPunct="1"/>
            <a:r>
              <a:rPr lang="en-US" altLang="en-US"/>
              <a:t>Most enzymes function only with narrow pH ranges</a:t>
            </a:r>
          </a:p>
          <a:p>
            <a:pPr eaLnBrk="1" hangingPunct="1"/>
            <a:r>
              <a:rPr lang="en-US" altLang="en-US"/>
              <a:t>Acid-base balance can also affect electrolytes (Na</a:t>
            </a:r>
            <a:r>
              <a:rPr lang="en-US" altLang="en-US" baseline="30000"/>
              <a:t>+</a:t>
            </a:r>
            <a:r>
              <a:rPr lang="en-US" altLang="en-US"/>
              <a:t>, K</a:t>
            </a:r>
            <a:r>
              <a:rPr lang="en-US" altLang="en-US" baseline="30000"/>
              <a:t>+</a:t>
            </a:r>
            <a:r>
              <a:rPr lang="en-US" altLang="en-US"/>
              <a:t>, Cl</a:t>
            </a:r>
            <a:r>
              <a:rPr lang="en-US" altLang="en-US" baseline="30000"/>
              <a:t>-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Can also affect hormones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7C3FA882-1203-C14E-DAE3-0C1C6398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65DF6-0DB3-425A-8645-7B63722D6C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E3FD7AC-C6DB-A217-0B83-0C127CB7F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Why Blood pH Tends to Change?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44F40E0-9237-4811-92C9-F335D895B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Foods</a:t>
            </a:r>
          </a:p>
          <a:p>
            <a:pPr eaLnBrk="1" hangingPunct="1">
              <a:defRPr/>
            </a:pPr>
            <a:r>
              <a:rPr lang="en-US" altLang="en-US" dirty="0"/>
              <a:t>Acids produced by metabolism</a:t>
            </a:r>
          </a:p>
          <a:p>
            <a:pPr eaLnBrk="1" hangingPunct="1">
              <a:defRPr/>
            </a:pPr>
            <a:r>
              <a:rPr lang="en-US" altLang="en-US" dirty="0"/>
              <a:t>Cellular metabolism produces CO</a:t>
            </a:r>
            <a:r>
              <a:rPr lang="en-US" altLang="en-US" baseline="-25000" dirty="0"/>
              <a:t>2</a:t>
            </a:r>
            <a:r>
              <a:rPr lang="en-US" altLang="en-US" dirty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/>
              <a:t>CO</a:t>
            </a:r>
            <a:r>
              <a:rPr lang="en-US" altLang="en-US" baseline="-25000" dirty="0"/>
              <a:t>2 </a:t>
            </a:r>
            <a:r>
              <a:rPr lang="en-US" altLang="en-US" dirty="0"/>
              <a:t> +  H</a:t>
            </a:r>
            <a:r>
              <a:rPr lang="en-US" altLang="en-US" baseline="-25000" dirty="0"/>
              <a:t>2</a:t>
            </a:r>
            <a:r>
              <a:rPr lang="en-US" altLang="en-US" dirty="0"/>
              <a:t>0  </a:t>
            </a:r>
            <a:r>
              <a:rPr lang="en-US" altLang="en-US" dirty="0">
                <a:cs typeface="Arial" panose="020B0604020202020204" pitchFamily="34" charset="0"/>
              </a:rPr>
              <a:t>↔</a:t>
            </a:r>
            <a:r>
              <a:rPr lang="en-US" altLang="en-US" dirty="0"/>
              <a:t> H</a:t>
            </a:r>
            <a:r>
              <a:rPr lang="en-US" altLang="en-US" baseline="-25000" dirty="0"/>
              <a:t>2</a:t>
            </a:r>
            <a:r>
              <a:rPr lang="en-US" altLang="en-US" dirty="0"/>
              <a:t>CO</a:t>
            </a:r>
            <a:r>
              <a:rPr lang="en-US" altLang="en-US" baseline="-25000" dirty="0"/>
              <a:t>3</a:t>
            </a:r>
            <a:r>
              <a:rPr lang="en-US" altLang="en-US" dirty="0"/>
              <a:t>  </a:t>
            </a:r>
            <a:r>
              <a:rPr lang="en-US" altLang="en-US" dirty="0">
                <a:cs typeface="Arial" panose="020B0604020202020204" pitchFamily="34" charset="0"/>
              </a:rPr>
              <a:t>↔</a:t>
            </a:r>
            <a:r>
              <a:rPr lang="en-US" altLang="en-US" dirty="0"/>
              <a:t>    H</a:t>
            </a:r>
            <a:r>
              <a:rPr lang="en-US" altLang="en-US" baseline="30000" dirty="0"/>
              <a:t>+</a:t>
            </a:r>
            <a:r>
              <a:rPr lang="en-US" altLang="en-US" dirty="0"/>
              <a:t>  + HCO</a:t>
            </a:r>
            <a:r>
              <a:rPr lang="en-US" altLang="en-US" baseline="-25000" dirty="0"/>
              <a:t>3</a:t>
            </a:r>
            <a:r>
              <a:rPr lang="en-US" altLang="en-US" baseline="30000" dirty="0"/>
              <a:t>-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baseline="30000" dirty="0"/>
          </a:p>
          <a:p>
            <a:pPr eaLnBrk="1" hangingPunct="1">
              <a:defRPr/>
            </a:pPr>
            <a:r>
              <a:rPr lang="en-US" altLang="en-US" dirty="0"/>
              <a:t>Pathological conditions- increase organic acid production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96160FE-F7A7-2051-1488-7E84F6115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r>
              <a:rPr lang="en-IN" altLang="en-US"/>
              <a:t>How is it regulated?</a:t>
            </a:r>
            <a:br>
              <a:rPr lang="en-IN" altLang="en-US"/>
            </a:br>
            <a:r>
              <a:rPr lang="en-IN" altLang="en-US"/>
              <a:t>  </a:t>
            </a:r>
            <a:r>
              <a:rPr lang="en-IN" altLang="en-US" sz="2800"/>
              <a:t>1. Buffers</a:t>
            </a:r>
            <a:br>
              <a:rPr lang="en-IN" altLang="en-US" sz="2800"/>
            </a:br>
            <a:r>
              <a:rPr lang="en-IN" altLang="en-US" sz="2800"/>
              <a:t>2. Lung</a:t>
            </a:r>
            <a:br>
              <a:rPr lang="en-IN" altLang="en-US" sz="2800"/>
            </a:br>
            <a:r>
              <a:rPr lang="en-IN" altLang="en-US" sz="2800"/>
              <a:t>   3. Kidney</a:t>
            </a:r>
            <a:br>
              <a:rPr lang="en-IN" altLang="en-US" sz="2800"/>
            </a:br>
            <a:endParaRPr lang="en-IN" altLang="en-US" sz="280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D68FF804-4DA3-B8CF-28BF-7236E0A9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271B7-B283-420B-8E42-A6CE9AB9A7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3275670B-EFD6-C01F-38D4-9BC792A7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70588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5D7AAA-68C6-49E4-8F0C-13087228E0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84261F0-9AFF-C9AD-E62E-A082498CE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1. Buffer systems</a:t>
            </a:r>
            <a:endParaRPr lang="en-US" altLang="en-US" sz="4000" b="1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024ACA2-2186-452C-926D-D558A4016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20763"/>
            <a:ext cx="8229600" cy="4830762"/>
          </a:xfrm>
        </p:spPr>
        <p:txBody>
          <a:bodyPr/>
          <a:lstStyle/>
          <a:p>
            <a:pPr marL="990600" lvl="1" indent="-533400" eaLnBrk="1" hangingPunct="1">
              <a:buFontTx/>
              <a:buNone/>
              <a:defRPr/>
            </a:pPr>
            <a:r>
              <a:rPr lang="en-US" altLang="en-US" sz="3200" dirty="0"/>
              <a:t>General considerations: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Resist change of pH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Usually 1 weak acid and salt of its conjugate base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err="1"/>
              <a:t>eg.</a:t>
            </a:r>
            <a:r>
              <a:rPr lang="en-US" altLang="en-US" sz="3200" dirty="0"/>
              <a:t> Acetate buffer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err="1"/>
              <a:t>pK</a:t>
            </a:r>
            <a:r>
              <a:rPr lang="en-US" altLang="en-US" sz="3200" dirty="0"/>
              <a:t> of a buffer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Buffer capacity</a:t>
            </a: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A0560DD4-B9BB-FC74-8871-7559B63A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42"/>
          <a:stretch>
            <a:fillRect/>
          </a:stretch>
        </p:blipFill>
        <p:spPr bwMode="auto">
          <a:xfrm>
            <a:off x="1295400" y="3840163"/>
            <a:ext cx="5995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FC79A06F-5D28-07AE-1510-2D506807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30914" r="30220" b="57951"/>
          <a:stretch>
            <a:fillRect/>
          </a:stretch>
        </p:blipFill>
        <p:spPr bwMode="auto">
          <a:xfrm>
            <a:off x="1524000" y="4670425"/>
            <a:ext cx="5029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1281</Words>
  <Application>Microsoft Office PowerPoint</Application>
  <PresentationFormat>On-screen Show (4:3)</PresentationFormat>
  <Paragraphs>305</Paragraphs>
  <Slides>50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Times New Roman</vt:lpstr>
      <vt:lpstr>Default Design</vt:lpstr>
      <vt:lpstr>Regulation of blood pH, role of buffers, concept of acidosis and alkalosis</vt:lpstr>
      <vt:lpstr>Objectives</vt:lpstr>
      <vt:lpstr>Introduction</vt:lpstr>
      <vt:lpstr>The Body and pH</vt:lpstr>
      <vt:lpstr>PowerPoint Presentation</vt:lpstr>
      <vt:lpstr>Why is it necessary to maintain blood pH in narrow range</vt:lpstr>
      <vt:lpstr>Why Blood pH Tends to Change?</vt:lpstr>
      <vt:lpstr>How is it regulated?   1. Buffers 2. Lung    3. Kidney </vt:lpstr>
      <vt:lpstr>1. Buffer systems</vt:lpstr>
      <vt:lpstr>1a. Bicarbonate buffer</vt:lpstr>
      <vt:lpstr>1b. Phosphate buffer</vt:lpstr>
      <vt:lpstr>1c. Protein Buffers</vt:lpstr>
      <vt:lpstr>2. Respiratory mechanisms</vt:lpstr>
      <vt:lpstr>3. Role of Kidney</vt:lpstr>
      <vt:lpstr>Rates of correction</vt:lpstr>
      <vt:lpstr>PowerPoint Presentation</vt:lpstr>
      <vt:lpstr>PowerPoint Presentation</vt:lpstr>
      <vt:lpstr>What should be the pH of Blood?</vt:lpstr>
      <vt:lpstr>Acid-Base Imbalances</vt:lpstr>
      <vt:lpstr>Compensation</vt:lpstr>
      <vt:lpstr>Acidosis</vt:lpstr>
      <vt:lpstr>Alkalosis</vt:lpstr>
      <vt:lpstr>PowerPoint Presentation</vt:lpstr>
      <vt:lpstr>Respiratory Acidosis</vt:lpstr>
      <vt:lpstr>Respiratory Acidosis</vt:lpstr>
      <vt:lpstr>Compensation for Respiratory Acidosis</vt:lpstr>
      <vt:lpstr>Signs and Symptoms of Respiratory Acidosis</vt:lpstr>
      <vt:lpstr>Treatment of Respiratory Acidosis</vt:lpstr>
      <vt:lpstr>PowerPoint Presentation</vt:lpstr>
      <vt:lpstr>Respiratory Alkalosis</vt:lpstr>
      <vt:lpstr>Respiratory Alkalosis</vt:lpstr>
      <vt:lpstr>Compensation of Respiratory Alkalosis</vt:lpstr>
      <vt:lpstr>Treatment of Respiratory Alkalosis</vt:lpstr>
      <vt:lpstr>PowerPoint Presentation</vt:lpstr>
      <vt:lpstr>Metabolic Acidosis</vt:lpstr>
      <vt:lpstr>Symptoms of Metabolic Acidosis</vt:lpstr>
      <vt:lpstr>Compensation for Metabolic Acidosis</vt:lpstr>
      <vt:lpstr>PowerPoint Presentation</vt:lpstr>
      <vt:lpstr>Metabolic Alkalosis</vt:lpstr>
      <vt:lpstr>Compensation for Metabolic Alkalosis</vt:lpstr>
      <vt:lpstr>Symptoms of Metabolic Alkalosis</vt:lpstr>
      <vt:lpstr>Treatment of Metabolic Alkalosis</vt:lpstr>
      <vt:lpstr>PowerPoint Presentation</vt:lpstr>
      <vt:lpstr>Diagnosis of Acid-Base Imbalances</vt:lpstr>
      <vt:lpstr>Diagnosis of Acid-Base Imbalances</vt:lpstr>
      <vt:lpstr>Example</vt:lpstr>
      <vt:lpstr>PowerPoint Presentation</vt:lpstr>
      <vt:lpstr>Diagnose</vt:lpstr>
      <vt:lpstr>Diagnose</vt:lpstr>
      <vt:lpstr>THANK YOU</vt:lpstr>
    </vt:vector>
  </TitlesOfParts>
  <Company>ASU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and Base Balance and Imbalance</dc:title>
  <dc:creator>mgilmore</dc:creator>
  <cp:lastModifiedBy>BiochemistrySR3@lhmcdelhi.onmicrosoft.com</cp:lastModifiedBy>
  <cp:revision>37</cp:revision>
  <dcterms:created xsi:type="dcterms:W3CDTF">2004-03-01T21:47:58Z</dcterms:created>
  <dcterms:modified xsi:type="dcterms:W3CDTF">2024-05-23T05:27:00Z</dcterms:modified>
</cp:coreProperties>
</file>